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51" d="100"/>
          <a:sy n="51" d="100"/>
        </p:scale>
        <p:origin x="88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069AC-6928-0670-100A-CC7A9A2F62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dan </a:t>
            </a:r>
            <a:r>
              <a:rPr lang="en-US" dirty="0" err="1"/>
              <a:t>Pemodelan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69F88-64A7-6430-7638-B0DA0287E8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Pengampu</a:t>
            </a:r>
            <a:r>
              <a:rPr lang="en-US" dirty="0"/>
              <a:t> : </a:t>
            </a:r>
            <a:r>
              <a:rPr lang="en-US" dirty="0" err="1"/>
              <a:t>Endy</a:t>
            </a:r>
            <a:r>
              <a:rPr lang="en-US" dirty="0"/>
              <a:t> </a:t>
            </a:r>
            <a:r>
              <a:rPr lang="en-US" dirty="0" err="1"/>
              <a:t>Sjaiful</a:t>
            </a:r>
            <a:r>
              <a:rPr lang="en-US" dirty="0"/>
              <a:t> Alim</a:t>
            </a:r>
          </a:p>
          <a:p>
            <a:r>
              <a:rPr lang="en-US" dirty="0" err="1"/>
              <a:t>Dibuat</a:t>
            </a:r>
            <a:r>
              <a:rPr lang="en-US" dirty="0"/>
              <a:t> Oleh : </a:t>
            </a:r>
            <a:r>
              <a:rPr lang="en-US" dirty="0" err="1"/>
              <a:t>Yudo</a:t>
            </a:r>
            <a:r>
              <a:rPr lang="en-US" dirty="0"/>
              <a:t> </a:t>
            </a:r>
            <a:r>
              <a:rPr lang="en-US" dirty="0" err="1"/>
              <a:t>Novianto</a:t>
            </a:r>
            <a:r>
              <a:rPr lang="en-US" dirty="0"/>
              <a:t> Putra (2003019001)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57585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D91E5-8554-DA56-EB3A-C99C32861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Verifikasi</a:t>
            </a:r>
            <a:r>
              <a:rPr lang="en-US" dirty="0"/>
              <a:t> dan </a:t>
            </a:r>
            <a:r>
              <a:rPr lang="en-US" dirty="0" err="1"/>
              <a:t>Validasi</a:t>
            </a:r>
            <a:r>
              <a:rPr lang="en-US" dirty="0"/>
              <a:t> Model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Simulasi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84755-A8AE-E215-F69A-0B21B7ACC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8680"/>
            <a:ext cx="7315200" cy="512064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Langkah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terpenting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dalam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studi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simulasi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validasi</a:t>
            </a:r>
            <a:endParaRPr lang="en-ID" sz="2400" b="0" i="0" dirty="0">
              <a:solidFill>
                <a:schemeClr val="tx1"/>
              </a:solidFill>
              <a:effectLst/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Validasi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bukan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merupakan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tugas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tersendiri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yang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mengikuti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pengembangan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model,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namun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merupakan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satu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kesatuan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yang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terintegrasi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dalam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pengembangan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model.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Verifikasi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Apakah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kita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membangun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 model yang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benar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?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Apakah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 model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diprogram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secara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benar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 (input parameters dan logical structure)?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Validasi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Apakah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 model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merupakan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representasi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akurat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dari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sistim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riil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?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Proses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interatif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dari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pembandingan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 model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terhadap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sifat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aktual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 dan </a:t>
            </a:r>
            <a:r>
              <a:rPr lang="en-ID" sz="2000" b="0" i="0" dirty="0" err="1">
                <a:solidFill>
                  <a:schemeClr val="tx1"/>
                </a:solidFill>
                <a:effectLst/>
                <a:latin typeface="+mj-lt"/>
              </a:rPr>
              <a:t>memperbaiki</a:t>
            </a:r>
            <a:r>
              <a:rPr lang="en-ID" sz="2000" b="0" i="0" dirty="0">
                <a:solidFill>
                  <a:schemeClr val="tx1"/>
                </a:solidFill>
                <a:effectLst/>
                <a:latin typeface="+mj-lt"/>
              </a:rPr>
              <a:t> model.</a:t>
            </a:r>
          </a:p>
        </p:txBody>
      </p:sp>
    </p:spTree>
    <p:extLst>
      <p:ext uri="{BB962C8B-B14F-4D97-AF65-F5344CB8AC3E}">
        <p14:creationId xmlns:p14="http://schemas.microsoft.com/office/powerpoint/2010/main" val="2733159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15BE776-4E1F-7689-B3C1-A389D0D79D08}"/>
              </a:ext>
            </a:extLst>
          </p:cNvPr>
          <p:cNvSpPr txBox="1"/>
          <p:nvPr/>
        </p:nvSpPr>
        <p:spPr>
          <a:xfrm flipH="1">
            <a:off x="3462915" y="2828835"/>
            <a:ext cx="5266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Impact" panose="020B0806030902050204" pitchFamily="34" charset="0"/>
              </a:rPr>
              <a:t>TERIMA KASIH</a:t>
            </a:r>
            <a:endParaRPr lang="en-ID" sz="72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18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59BBC-318E-8B5C-F768-92CD42B65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E6D79-10F8-DACC-DBDB-C29001BE7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>
                <a:solidFill>
                  <a:schemeClr val="tx1"/>
                </a:solidFill>
                <a:latin typeface="+mj-lt"/>
              </a:rPr>
              <a:t>Menurut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para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ahli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Menurut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Abdul Kadir (2014:61)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bahwa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“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adalah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sekumpulan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elemen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yang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saling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terkait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atau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terpadu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yang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dimaksudkan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untuk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mencapai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suatu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tujuan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”.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Menurut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Sutabri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(2012:3)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bahwa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“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adalah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suatu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kumpulan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atau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himpunan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dari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suatu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unsur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komponen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atau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variabel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yang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terorganisasi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saling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berinteraksi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saling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tergantung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satu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sama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lain dan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terpadu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”.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Menurut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Sutarman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(2012:13)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bahwa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“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adalah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kumpulan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elemen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yang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saling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berhubungan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dan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berinteraksi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dalam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satu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kesatuan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untuk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menjalankan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suatu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proses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pencapaian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suatu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tujuan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utama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”.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Menurut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Fatansyah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(2015:11)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bahwa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“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adalah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sebuah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tatanan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(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keterpaduan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) yang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terdiri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atas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sejumlah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komponen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fungsional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(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dengan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satuan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fungsi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dan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tugas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khusus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) yang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saling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berhubungan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dan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secara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bersama-sama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bertujuan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untuk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memenuhi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suatu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proses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tertentu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”.</a:t>
            </a:r>
          </a:p>
          <a:p>
            <a:pPr algn="just"/>
            <a:endParaRPr lang="en-ID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92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A805A-B19A-D34A-C738-EA50A6C88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A99D6-C2B2-AC66-302A-D7B91E716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Dari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beberapa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pengertian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di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atas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penulis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dapat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menyimpulkan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bahwa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merupakan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sekumpulan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elemen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himpunan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dari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suatu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unsur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komponen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fungsional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yang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saling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berhubungan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dan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berinteraksi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satu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sama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lain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untuk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mencapai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tujuan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yang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diharapkan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.</a:t>
            </a:r>
            <a:endParaRPr lang="en-ID" sz="2800" dirty="0">
              <a:solidFill>
                <a:schemeClr val="tx1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Praktisnya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apa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yang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diartikan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sebagai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tergantung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pada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objektivitas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pembelajaran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tertentu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. Kumpulan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kesatuan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berisi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pembelajaran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mungkin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hanya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sekelompok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kecil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pada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keseluruhan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yang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satu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dengan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lainnya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.</a:t>
            </a:r>
            <a:endParaRPr lang="en-ID" sz="2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3805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0EC0-13E8-2702-5437-F04141D22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4B041-C374-F57E-6777-26E6C17A0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biasanya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dipengaruhi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oleh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perubahan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yang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terjadi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di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luar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.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Perubahan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ini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terjadi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di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lingkungan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.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Dalam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pemodelan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perlu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ditetapkan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batas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(boundary)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antara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dan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lingkungannya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.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Contoh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, pada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studi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memori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cache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menggunakan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kita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harus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menetapkan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dimana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batas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. Batas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ini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dapat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antara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CPU dan cache,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atau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dapat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memasukan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memori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utama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, disk, OS,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kompilator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ataupun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program-program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aplikasi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. </a:t>
            </a:r>
            <a:endParaRPr lang="en-ID" sz="2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35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02269-899F-01B1-DB56-CC63C3305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91F76-7CAF-C037-CD76-E59379132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Entitas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merupakan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obyek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dalam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.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Contoh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, customers pada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suatu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bank.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Atribut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merupakan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suatu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sifat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dari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suatu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entitas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.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Contoh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pengecekan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neraca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rekening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customer.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Aktivitas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merepresentasikan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suatu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periode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waktu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dangan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lama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tertentu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(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speci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…ed length).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Periode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waktu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sangat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penting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karena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biasanya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simulasi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menyertakan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besaran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waktu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.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Contoh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deposito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uang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ke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rekening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pada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waktu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dan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tanggal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tertentu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Keadaan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didefinisikan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sebagai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kumpulan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varibel-variabel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yang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diperlukan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untuk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menggambarkan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kapanpun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relatif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terhadap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obyektif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dari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studi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.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Contoh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jumlah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teller yang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sibuk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jumlah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customer yang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menunggu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dibaris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antrian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Peristiwa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didefinisikan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sebagai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kejadian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sesaat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yang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dapat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mengubah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keadaan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.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Contoh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kedatangan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customer,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pejumlahan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jumlah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teller,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keberangkatan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customer.</a:t>
            </a:r>
          </a:p>
          <a:p>
            <a:endParaRPr lang="en-ID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094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2DE54-B3D4-449F-8D5A-1CA1B8A43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58857-59B8-19FA-3427-BDE4DEFFC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ID" sz="3200" b="0" i="0" dirty="0" err="1">
                <a:solidFill>
                  <a:schemeClr val="tx1"/>
                </a:solidFill>
                <a:effectLst/>
                <a:latin typeface="+mj-lt"/>
              </a:rPr>
              <a:t>Sistim</a:t>
            </a:r>
            <a:r>
              <a:rPr lang="en-ID" sz="32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3200" b="0" i="0" dirty="0" err="1">
                <a:solidFill>
                  <a:schemeClr val="tx1"/>
                </a:solidFill>
                <a:effectLst/>
                <a:latin typeface="+mj-lt"/>
              </a:rPr>
              <a:t>Diskrit</a:t>
            </a:r>
            <a:r>
              <a:rPr lang="en-ID" sz="3200" b="0" i="0" dirty="0"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ID" sz="3200" b="0" i="0" dirty="0" err="1">
                <a:solidFill>
                  <a:schemeClr val="tx1"/>
                </a:solidFill>
                <a:effectLst/>
                <a:latin typeface="+mj-lt"/>
              </a:rPr>
              <a:t>variabel-variabel</a:t>
            </a:r>
            <a:r>
              <a:rPr lang="en-ID" sz="32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3200" b="0" i="0" dirty="0" err="1">
                <a:solidFill>
                  <a:schemeClr val="tx1"/>
                </a:solidFill>
                <a:effectLst/>
                <a:latin typeface="+mj-lt"/>
              </a:rPr>
              <a:t>keadaan</a:t>
            </a:r>
            <a:r>
              <a:rPr lang="en-ID" sz="32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3200" b="0" i="0" dirty="0" err="1">
                <a:solidFill>
                  <a:schemeClr val="tx1"/>
                </a:solidFill>
                <a:effectLst/>
                <a:latin typeface="+mj-lt"/>
              </a:rPr>
              <a:t>hanya</a:t>
            </a:r>
            <a:r>
              <a:rPr lang="en-ID" sz="32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3200" b="0" i="0" dirty="0" err="1">
                <a:solidFill>
                  <a:schemeClr val="tx1"/>
                </a:solidFill>
                <a:effectLst/>
                <a:latin typeface="+mj-lt"/>
              </a:rPr>
              <a:t>berubah</a:t>
            </a:r>
            <a:r>
              <a:rPr lang="en-ID" sz="3200" b="0" i="0" dirty="0">
                <a:solidFill>
                  <a:schemeClr val="tx1"/>
                </a:solidFill>
                <a:effectLst/>
                <a:latin typeface="+mj-lt"/>
              </a:rPr>
              <a:t> pada set </a:t>
            </a:r>
            <a:r>
              <a:rPr lang="en-ID" sz="3200" b="0" i="0" dirty="0" err="1">
                <a:solidFill>
                  <a:schemeClr val="tx1"/>
                </a:solidFill>
                <a:effectLst/>
                <a:latin typeface="+mj-lt"/>
              </a:rPr>
              <a:t>titik</a:t>
            </a:r>
            <a:r>
              <a:rPr lang="en-ID" sz="32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3200" b="0" i="0" dirty="0" err="1">
                <a:solidFill>
                  <a:schemeClr val="tx1"/>
                </a:solidFill>
                <a:effectLst/>
                <a:latin typeface="+mj-lt"/>
              </a:rPr>
              <a:t>waktu</a:t>
            </a:r>
            <a:r>
              <a:rPr lang="en-ID" sz="3200" b="0" i="0" dirty="0">
                <a:solidFill>
                  <a:schemeClr val="tx1"/>
                </a:solidFill>
                <a:effectLst/>
                <a:latin typeface="+mj-lt"/>
              </a:rPr>
              <a:t> yang </a:t>
            </a:r>
            <a:r>
              <a:rPr lang="en-ID" sz="3200" b="0" i="0" dirty="0" err="1">
                <a:solidFill>
                  <a:schemeClr val="tx1"/>
                </a:solidFill>
                <a:effectLst/>
                <a:latin typeface="+mj-lt"/>
              </a:rPr>
              <a:t>diskrit</a:t>
            </a:r>
            <a:r>
              <a:rPr lang="en-ID" sz="3200" b="0" i="0" dirty="0">
                <a:solidFill>
                  <a:schemeClr val="tx1"/>
                </a:solidFill>
                <a:effectLst/>
                <a:latin typeface="+mj-lt"/>
              </a:rPr>
              <a:t>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Contoh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jumlah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customer yang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menunggu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diantrian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sz="3200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sz="32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3200" b="0" i="0" dirty="0" err="1">
                <a:solidFill>
                  <a:schemeClr val="tx1"/>
                </a:solidFill>
                <a:effectLst/>
                <a:latin typeface="+mj-lt"/>
              </a:rPr>
              <a:t>Kontinyu</a:t>
            </a:r>
            <a:r>
              <a:rPr lang="en-ID" sz="3200" b="0" i="0" dirty="0"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ID" sz="3200" b="0" i="0" dirty="0" err="1">
                <a:solidFill>
                  <a:schemeClr val="tx1"/>
                </a:solidFill>
                <a:effectLst/>
                <a:latin typeface="+mj-lt"/>
              </a:rPr>
              <a:t>variabel-variabel</a:t>
            </a:r>
            <a:r>
              <a:rPr lang="en-ID" sz="32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3200" b="0" i="0" dirty="0" err="1">
                <a:solidFill>
                  <a:schemeClr val="tx1"/>
                </a:solidFill>
                <a:effectLst/>
                <a:latin typeface="+mj-lt"/>
              </a:rPr>
              <a:t>berubah</a:t>
            </a:r>
            <a:r>
              <a:rPr lang="en-ID" sz="32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3200" b="0" i="0" dirty="0" err="1">
                <a:solidFill>
                  <a:schemeClr val="tx1"/>
                </a:solidFill>
                <a:effectLst/>
                <a:latin typeface="+mj-lt"/>
              </a:rPr>
              <a:t>secara</a:t>
            </a:r>
            <a:r>
              <a:rPr lang="en-ID" sz="32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3200" b="0" i="0" dirty="0" err="1">
                <a:solidFill>
                  <a:schemeClr val="tx1"/>
                </a:solidFill>
                <a:effectLst/>
                <a:latin typeface="+mj-lt"/>
              </a:rPr>
              <a:t>kontinyu</a:t>
            </a:r>
            <a:r>
              <a:rPr lang="en-ID" sz="32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3200" b="0" i="0" dirty="0" err="1">
                <a:solidFill>
                  <a:schemeClr val="tx1"/>
                </a:solidFill>
                <a:effectLst/>
                <a:latin typeface="+mj-lt"/>
              </a:rPr>
              <a:t>menurut</a:t>
            </a:r>
            <a:r>
              <a:rPr lang="en-ID" sz="32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3200" b="0" i="0" dirty="0" err="1">
                <a:solidFill>
                  <a:schemeClr val="tx1"/>
                </a:solidFill>
                <a:effectLst/>
                <a:latin typeface="+mj-lt"/>
              </a:rPr>
              <a:t>waktu</a:t>
            </a:r>
            <a:r>
              <a:rPr lang="en-ID" sz="3200" b="0" i="0" dirty="0">
                <a:solidFill>
                  <a:schemeClr val="tx1"/>
                </a:solidFill>
                <a:effectLst/>
                <a:latin typeface="+mj-lt"/>
              </a:rPr>
              <a:t>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Contoh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arus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listrik</a:t>
            </a:r>
            <a:endParaRPr lang="en-ID" sz="2800" b="0" i="0" dirty="0"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517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8468E-6ECD-3C85-E91A-60C96068B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0" dirty="0" err="1">
                <a:solidFill>
                  <a:schemeClr val="tx1"/>
                </a:solidFill>
                <a:effectLst/>
              </a:rPr>
              <a:t>Hubungan</a:t>
            </a:r>
            <a:r>
              <a:rPr lang="es-ES" i="0" dirty="0">
                <a:solidFill>
                  <a:schemeClr val="tx1"/>
                </a:solidFill>
                <a:effectLst/>
              </a:rPr>
              <a:t> </a:t>
            </a:r>
            <a:r>
              <a:rPr lang="es-ES" i="0" dirty="0" err="1">
                <a:solidFill>
                  <a:schemeClr val="tx1"/>
                </a:solidFill>
                <a:effectLst/>
              </a:rPr>
              <a:t>Simulasi</a:t>
            </a:r>
            <a:r>
              <a:rPr lang="es-ES" i="0" dirty="0">
                <a:solidFill>
                  <a:schemeClr val="tx1"/>
                </a:solidFill>
                <a:effectLst/>
              </a:rPr>
              <a:t>, </a:t>
            </a:r>
            <a:r>
              <a:rPr lang="es-ES" i="0" dirty="0" err="1">
                <a:solidFill>
                  <a:schemeClr val="tx1"/>
                </a:solidFill>
                <a:effectLst/>
              </a:rPr>
              <a:t>Model</a:t>
            </a:r>
            <a:r>
              <a:rPr lang="es-ES" i="0" dirty="0">
                <a:solidFill>
                  <a:schemeClr val="tx1"/>
                </a:solidFill>
                <a:effectLst/>
              </a:rPr>
              <a:t> dan </a:t>
            </a:r>
            <a:r>
              <a:rPr lang="es-ES" i="0" dirty="0" err="1">
                <a:solidFill>
                  <a:schemeClr val="tx1"/>
                </a:solidFill>
                <a:effectLst/>
              </a:rPr>
              <a:t>Sistem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A9171-D3FF-A015-44CB-713C93654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ID" b="0" i="0" dirty="0">
              <a:solidFill>
                <a:schemeClr val="tx1"/>
              </a:solidFill>
              <a:effectLst/>
              <a:latin typeface="+mj-lt"/>
            </a:endParaRPr>
          </a:p>
          <a:p>
            <a:pPr marL="0" indent="0" algn="just">
              <a:buNone/>
            </a:pPr>
            <a:endParaRPr lang="en-ID" dirty="0">
              <a:solidFill>
                <a:schemeClr val="tx1"/>
              </a:solidFill>
              <a:latin typeface="+mj-lt"/>
            </a:endParaRPr>
          </a:p>
          <a:p>
            <a:pPr marL="0" indent="0" algn="just">
              <a:buNone/>
            </a:pPr>
            <a:endParaRPr lang="en-ID" b="0" i="0" dirty="0">
              <a:solidFill>
                <a:schemeClr val="tx1"/>
              </a:solidFill>
              <a:effectLst/>
              <a:latin typeface="+mj-lt"/>
            </a:endParaRPr>
          </a:p>
          <a:p>
            <a:pPr marL="0" indent="0" algn="just">
              <a:buNone/>
            </a:pPr>
            <a:endParaRPr lang="en-ID" dirty="0">
              <a:solidFill>
                <a:schemeClr val="tx1"/>
              </a:solidFill>
              <a:latin typeface="+mj-lt"/>
            </a:endParaRPr>
          </a:p>
          <a:p>
            <a:pPr marL="0" indent="0" algn="just">
              <a:buNone/>
            </a:pPr>
            <a:endParaRPr lang="en-ID" b="0" i="0" dirty="0">
              <a:solidFill>
                <a:schemeClr val="tx1"/>
              </a:solidFill>
              <a:effectLst/>
              <a:latin typeface="+mj-lt"/>
            </a:endParaRPr>
          </a:p>
          <a:p>
            <a:pPr marL="0" indent="0" algn="just">
              <a:buNone/>
            </a:pPr>
            <a:endParaRPr lang="en-ID" dirty="0">
              <a:solidFill>
                <a:schemeClr val="tx1"/>
              </a:solidFill>
              <a:latin typeface="+mj-lt"/>
            </a:endParaRPr>
          </a:p>
          <a:p>
            <a:pPr marL="0" indent="0" algn="just">
              <a:buNone/>
            </a:pPr>
            <a:endParaRPr lang="en-ID" b="0" i="0" dirty="0">
              <a:solidFill>
                <a:schemeClr val="tx1"/>
              </a:solidFill>
              <a:effectLst/>
              <a:latin typeface="+mj-lt"/>
            </a:endParaRPr>
          </a:p>
          <a:p>
            <a:pPr marL="0" indent="0" algn="just">
              <a:buNone/>
            </a:pP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Simulasi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adalah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cara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mempelajari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dengan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menggunakan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pemodelan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.</a:t>
            </a:r>
            <a:endParaRPr lang="en-ID" dirty="0">
              <a:solidFill>
                <a:schemeClr val="tx1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Mempelajari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dengan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simulasi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secara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numerik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menjalankan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model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dengan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memberi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input dan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melihat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pengaruhnya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b="0" i="0" dirty="0" err="1">
                <a:solidFill>
                  <a:schemeClr val="tx1"/>
                </a:solidFill>
                <a:effectLst/>
                <a:latin typeface="+mj-lt"/>
              </a:rPr>
              <a:t>terhadap</a:t>
            </a:r>
            <a:r>
              <a:rPr lang="en-ID" b="0" i="0" dirty="0">
                <a:solidFill>
                  <a:schemeClr val="tx1"/>
                </a:solidFill>
                <a:effectLst/>
                <a:latin typeface="+mj-lt"/>
              </a:rPr>
              <a:t> output.</a:t>
            </a:r>
            <a:endParaRPr lang="en-ID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0C7067-7A23-4CBA-8D1D-7CCE82A85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3498" y="864108"/>
            <a:ext cx="5026739" cy="315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12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13638-80F3-AD69-AA83-C203D6A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Klasifikasi</a:t>
            </a:r>
            <a:r>
              <a:rPr lang="en-US" dirty="0"/>
              <a:t> Model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Simulasi</a:t>
            </a:r>
            <a:endParaRPr lang="en-ID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3167FE4-AEB1-7C8F-638C-1F9A268BAA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869268" y="991724"/>
            <a:ext cx="7583217" cy="486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1740" rIns="0" bIns="3174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Model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Simulasi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Statik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vs.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Dinamik</a:t>
            </a:r>
            <a:endParaRPr lang="en-US" altLang="en-US" sz="2400" dirty="0">
              <a:solidFill>
                <a:schemeClr val="tx1"/>
              </a:solidFill>
              <a:latin typeface="+mj-lt"/>
            </a:endParaRPr>
          </a:p>
          <a:p>
            <a:pPr lvl="1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Model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statik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representasi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pada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waktu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tertentu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. Waktu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tidak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berperan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di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sini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.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Contoh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model Monte Carlo.</a:t>
            </a:r>
          </a:p>
          <a:p>
            <a:pPr lvl="1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Model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dinamik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merepresentasikan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dalam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perubahannya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terhadap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waktu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.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Contoh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conveyor di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pabrik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.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Model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Simulasi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Deterministik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vs.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Stokastik</a:t>
            </a:r>
            <a:endParaRPr lang="en-US" altLang="en-US" sz="2400" dirty="0">
              <a:solidFill>
                <a:schemeClr val="tx1"/>
              </a:solidFill>
              <a:latin typeface="+mj-lt"/>
            </a:endParaRPr>
          </a:p>
          <a:p>
            <a:pPr lvl="1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Model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deterministik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tidak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memiliki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komponen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probabilistik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(random).</a:t>
            </a:r>
          </a:p>
          <a:p>
            <a:pPr lvl="1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Model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stokastik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memiliki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komponen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input random, dan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menghasilkan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output yang random pula. 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Model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Simulasi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Kontinyu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vs.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Diskrit</a:t>
            </a:r>
            <a:endParaRPr lang="en-US" altLang="en-US" sz="2400" dirty="0">
              <a:solidFill>
                <a:schemeClr val="tx1"/>
              </a:solidFill>
              <a:latin typeface="+mj-lt"/>
            </a:endParaRPr>
          </a:p>
          <a:p>
            <a:pPr lvl="1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Model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kontinyu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status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berubah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secara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kontinu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terhadap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waktu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, mis.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gerakan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pesawat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terbang.</a:t>
            </a:r>
          </a:p>
          <a:p>
            <a:pPr lvl="1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Model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diskrit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status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berubah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secara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instan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pada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titik-titik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waktu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yang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terpisah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, mis.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jumlah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customer di bank.</a:t>
            </a:r>
          </a:p>
        </p:txBody>
      </p:sp>
    </p:spTree>
    <p:extLst>
      <p:ext uri="{BB962C8B-B14F-4D97-AF65-F5344CB8AC3E}">
        <p14:creationId xmlns:p14="http://schemas.microsoft.com/office/powerpoint/2010/main" val="2261380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D87F2-2374-6873-67AF-5AB749957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Diskrit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676F3-9E93-15D2-E685-146815F99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Pemodelan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sistim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dimana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variabel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keadaan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berubah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pada set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waktu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yang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diskrit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Metode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numerik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(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bukan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analitik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Analitik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alasan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deduktif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secara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matematis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;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akurat</a:t>
            </a:r>
            <a:endParaRPr lang="en-ID" sz="2400" b="0" i="0" dirty="0">
              <a:solidFill>
                <a:schemeClr val="tx1"/>
              </a:solidFill>
              <a:effectLst/>
              <a:latin typeface="+mj-lt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Numerik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prosedur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komputasional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;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aproksimasi</a:t>
            </a:r>
            <a:endParaRPr lang="en-ID" sz="2400" b="0" i="0" dirty="0">
              <a:solidFill>
                <a:schemeClr val="tx1"/>
              </a:solidFill>
              <a:effectLst/>
              <a:latin typeface="+mj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Model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simulasi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di-run (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bukan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800" b="0" i="0" dirty="0" err="1">
                <a:solidFill>
                  <a:schemeClr val="tx1"/>
                </a:solidFill>
                <a:effectLst/>
                <a:latin typeface="+mj-lt"/>
              </a:rPr>
              <a:t>diselesaikan</a:t>
            </a:r>
            <a:r>
              <a:rPr lang="en-ID" sz="2800" b="0" i="0" dirty="0">
                <a:solidFill>
                  <a:schemeClr val="tx1"/>
                </a:solidFill>
                <a:effectLst/>
                <a:latin typeface="+mj-lt"/>
              </a:rPr>
              <a:t> (solved)).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Observasi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riil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entitas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interaksi</a:t>
            </a:r>
            <a:endParaRPr lang="en-ID" sz="2400" b="0" i="0" dirty="0">
              <a:solidFill>
                <a:schemeClr val="tx1"/>
              </a:solidFill>
              <a:effectLst/>
              <a:latin typeface="+mj-lt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Asumsi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model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Pengumpulan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data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Analisis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dan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estimasi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kinerja</a:t>
            </a:r>
            <a:r>
              <a:rPr lang="en-ID" sz="2400" b="0" i="0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ID" sz="2400" b="0" i="0" dirty="0" err="1">
                <a:solidFill>
                  <a:schemeClr val="tx1"/>
                </a:solidFill>
                <a:effectLst/>
                <a:latin typeface="+mj-lt"/>
              </a:rPr>
              <a:t>sistem</a:t>
            </a:r>
            <a:endParaRPr lang="en-ID" sz="2400" b="0" i="0" dirty="0"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95972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56</TotalTime>
  <Words>752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Corbel</vt:lpstr>
      <vt:lpstr>Impact</vt:lpstr>
      <vt:lpstr>Wingdings 2</vt:lpstr>
      <vt:lpstr>Frame</vt:lpstr>
      <vt:lpstr>Hubungan Simulasi dan Pemodelan Dalam Sebuah Sistem</vt:lpstr>
      <vt:lpstr>Definisi Sistem</vt:lpstr>
      <vt:lpstr>Definisi Sistem</vt:lpstr>
      <vt:lpstr>Lingkungan Sistem</vt:lpstr>
      <vt:lpstr>Komponen Sistem</vt:lpstr>
      <vt:lpstr>Kategori Sistem</vt:lpstr>
      <vt:lpstr>Hubungan Simulasi, Model dan Sistem</vt:lpstr>
      <vt:lpstr>Klasifikasi Model dalam Simulasi</vt:lpstr>
      <vt:lpstr>Simulasi Sistem Peristiwa Diskrit</vt:lpstr>
      <vt:lpstr>Verifikasi dan Validasi Model dalam Simulasi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Hubungan Simulasi dan Pemodelan Dalam Sebuah Sistem</dc:title>
  <dc:creator>faradhikapertiwi@gmail.com</dc:creator>
  <cp:lastModifiedBy>faradhikapertiwi@gmail.com</cp:lastModifiedBy>
  <cp:revision>1</cp:revision>
  <dcterms:created xsi:type="dcterms:W3CDTF">2022-10-25T13:17:52Z</dcterms:created>
  <dcterms:modified xsi:type="dcterms:W3CDTF">2022-10-25T14:14:21Z</dcterms:modified>
</cp:coreProperties>
</file>